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9" d="100"/>
          <a:sy n="59" d="100"/>
        </p:scale>
        <p:origin x="136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Melissa Argüello Rey" userId="d07a419b-3830-4aac-b2cb-e8944f5d292f" providerId="ADAL" clId="{49E64198-2B32-408F-85A9-D159ED5334F4}"/>
    <pc:docChg chg="custSel modSld">
      <pc:chgData name="Laura Melissa Argüello Rey" userId="d07a419b-3830-4aac-b2cb-e8944f5d292f" providerId="ADAL" clId="{49E64198-2B32-408F-85A9-D159ED5334F4}" dt="2023-05-18T22:53:27.873" v="458" actId="5793"/>
      <pc:docMkLst>
        <pc:docMk/>
      </pc:docMkLst>
      <pc:sldChg chg="modSp mod">
        <pc:chgData name="Laura Melissa Argüello Rey" userId="d07a419b-3830-4aac-b2cb-e8944f5d292f" providerId="ADAL" clId="{49E64198-2B32-408F-85A9-D159ED5334F4}" dt="2023-05-18T22:53:27.873" v="458" actId="5793"/>
        <pc:sldMkLst>
          <pc:docMk/>
          <pc:sldMk cId="1553432724" sldId="262"/>
        </pc:sldMkLst>
        <pc:spChg chg="mod">
          <ac:chgData name="Laura Melissa Argüello Rey" userId="d07a419b-3830-4aac-b2cb-e8944f5d292f" providerId="ADAL" clId="{49E64198-2B32-408F-85A9-D159ED5334F4}" dt="2023-05-18T22:53:27.873" v="458" actId="5793"/>
          <ac:spMkLst>
            <pc:docMk/>
            <pc:sldMk cId="1553432724" sldId="262"/>
            <ac:spMk id="7" creationId="{0BFEC426-B615-E549-83E5-140FD588BC6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5/23/2023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5/23/2023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Laura M.</a:t>
            </a:r>
          </a:p>
          <a:p>
            <a:r>
              <a:rPr lang="en-US" dirty="0">
                <a:solidFill>
                  <a:schemeClr val="bg2"/>
                </a:solidFill>
                <a:latin typeface="Abadi" panose="020B0604020104020204" pitchFamily="34" charset="0"/>
                <a:ea typeface="SF Pro" pitchFamily="2" charset="0"/>
                <a:cs typeface="SF Pro" pitchFamily="2" charset="0"/>
              </a:rPr>
              <a:t>May 17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9186"/>
            <a:ext cx="10326708" cy="455567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1700" dirty="0">
                <a:solidFill>
                  <a:schemeClr val="accent3">
                    <a:lumMod val="25000"/>
                  </a:schemeClr>
                </a:solidFill>
                <a:latin typeface="Abadi" panose="020B0604020104020204" pitchFamily="34" charset="0"/>
              </a:rPr>
              <a:t>SpaceX advertises the reusage of the first stage improving the cost of rocket launches. With the data available from these launches for the Falcon 9, we can try to find out through Machine Learning tools, if the rocket will land or not by considering variables in the data such as; </a:t>
            </a:r>
            <a:r>
              <a:rPr lang="en-US" sz="1700" dirty="0" err="1">
                <a:solidFill>
                  <a:schemeClr val="accent3">
                    <a:lumMod val="25000"/>
                  </a:schemeClr>
                </a:solidFill>
                <a:latin typeface="Abadi" panose="020B0604020104020204" pitchFamily="34" charset="0"/>
              </a:rPr>
              <a:t>PayloadMass</a:t>
            </a:r>
            <a:r>
              <a:rPr lang="en-US" sz="1700" dirty="0">
                <a:solidFill>
                  <a:schemeClr val="accent3">
                    <a:lumMod val="25000"/>
                  </a:schemeClr>
                </a:solidFill>
                <a:latin typeface="Abadi" panose="020B0604020104020204" pitchFamily="34" charset="0"/>
              </a:rPr>
              <a:t>, Orbit, </a:t>
            </a:r>
            <a:r>
              <a:rPr lang="en-US" sz="1700" dirty="0" err="1">
                <a:solidFill>
                  <a:schemeClr val="accent3">
                    <a:lumMod val="25000"/>
                  </a:schemeClr>
                </a:solidFill>
                <a:latin typeface="Abadi" panose="020B0604020104020204" pitchFamily="34" charset="0"/>
              </a:rPr>
              <a:t>LaunchSite</a:t>
            </a:r>
            <a:r>
              <a:rPr lang="en-US" sz="1700" dirty="0">
                <a:solidFill>
                  <a:schemeClr val="accent3">
                    <a:lumMod val="25000"/>
                  </a:schemeClr>
                </a:solidFill>
                <a:latin typeface="Abadi" panose="020B0604020104020204" pitchFamily="34" charset="0"/>
              </a:rPr>
              <a:t>, Outcome, Class, among others.</a:t>
            </a:r>
          </a:p>
          <a:p>
            <a:pPr>
              <a:lnSpc>
                <a:spcPct val="100000"/>
              </a:lnSpc>
              <a:spcBef>
                <a:spcPts val="1400"/>
              </a:spcBef>
            </a:pPr>
            <a:endParaRPr lang="en-US" sz="1700" dirty="0">
              <a:solidFill>
                <a:schemeClr val="accent3">
                  <a:lumMod val="25000"/>
                </a:schemeClr>
              </a:solidFill>
              <a:latin typeface="Abadi" panose="020B0604020104020204" pitchFamily="34" charset="0"/>
            </a:endParaRPr>
          </a:p>
          <a:p>
            <a:pPr>
              <a:lnSpc>
                <a:spcPct val="100000"/>
              </a:lnSpc>
              <a:spcBef>
                <a:spcPts val="1400"/>
              </a:spcBef>
            </a:pPr>
            <a:r>
              <a:rPr lang="en-US" sz="1700" dirty="0">
                <a:solidFill>
                  <a:schemeClr val="accent3">
                    <a:lumMod val="25000"/>
                  </a:schemeClr>
                </a:solidFill>
                <a:latin typeface="Abadi" panose="020B0604020104020204" pitchFamily="34" charset="0"/>
              </a:rPr>
              <a:t>Exploratory Data Analysis was done before the model, in which was found that launch sites KSC LC-39A and VAFB SLC 4E have the highest success rate with 77%.</a:t>
            </a:r>
          </a:p>
          <a:p>
            <a:pPr>
              <a:lnSpc>
                <a:spcPct val="100000"/>
              </a:lnSpc>
              <a:spcBef>
                <a:spcPts val="1400"/>
              </a:spcBef>
            </a:pPr>
            <a:r>
              <a:rPr lang="en-US" sz="1700" dirty="0">
                <a:solidFill>
                  <a:schemeClr val="accent3">
                    <a:lumMod val="25000"/>
                  </a:schemeClr>
                </a:solidFill>
                <a:latin typeface="Abadi" panose="020B0604020104020204" pitchFamily="34" charset="0"/>
              </a:rPr>
              <a:t>Launch sites are located close to coast lines and railways, distanced from cities.</a:t>
            </a:r>
          </a:p>
          <a:p>
            <a:pPr>
              <a:lnSpc>
                <a:spcPct val="100000"/>
              </a:lnSpc>
              <a:spcBef>
                <a:spcPts val="1400"/>
              </a:spcBef>
            </a:pPr>
            <a:r>
              <a:rPr lang="en-US" sz="1700" dirty="0">
                <a:solidFill>
                  <a:schemeClr val="accent3">
                    <a:lumMod val="25000"/>
                  </a:schemeClr>
                </a:solidFill>
                <a:latin typeface="Abadi" panose="020B0604020104020204" pitchFamily="34" charset="0"/>
              </a:rPr>
              <a:t>Orbits </a:t>
            </a:r>
            <a:r>
              <a:rPr lang="es-ES" sz="1700" dirty="0">
                <a:solidFill>
                  <a:schemeClr val="accent3">
                    <a:lumMod val="25000"/>
                  </a:schemeClr>
                </a:solidFill>
                <a:latin typeface="Abadi" panose="020B0604020104020204" pitchFamily="34" charset="0"/>
              </a:rPr>
              <a:t>VLEO, SSO, HEO, GEO and ES-L1</a:t>
            </a:r>
            <a:r>
              <a:rPr lang="en-US" sz="1700" dirty="0">
                <a:solidFill>
                  <a:schemeClr val="accent3">
                    <a:lumMod val="25000"/>
                  </a:schemeClr>
                </a:solidFill>
                <a:latin typeface="Abadi" panose="020B0604020104020204" pitchFamily="34" charset="0"/>
              </a:rPr>
              <a:t> have a higher success rate between 80% and 100%.</a:t>
            </a:r>
          </a:p>
          <a:p>
            <a:pPr>
              <a:lnSpc>
                <a:spcPct val="100000"/>
              </a:lnSpc>
              <a:spcBef>
                <a:spcPts val="1400"/>
              </a:spcBef>
            </a:pPr>
            <a:r>
              <a:rPr lang="en-US" sz="1700" dirty="0">
                <a:solidFill>
                  <a:schemeClr val="accent3">
                    <a:lumMod val="25000"/>
                  </a:schemeClr>
                </a:solidFill>
                <a:latin typeface="Abadi" panose="020B0604020104020204" pitchFamily="34" charset="0"/>
              </a:rPr>
              <a:t>The success rate since 2013 kept increasing onwards until 2020</a:t>
            </a:r>
          </a:p>
          <a:p>
            <a:pPr>
              <a:lnSpc>
                <a:spcPct val="100000"/>
              </a:lnSpc>
              <a:spcBef>
                <a:spcPts val="1400"/>
              </a:spcBef>
            </a:pPr>
            <a:r>
              <a:rPr lang="en-US" sz="1700" dirty="0">
                <a:solidFill>
                  <a:schemeClr val="accent3">
                    <a:lumMod val="25000"/>
                  </a:schemeClr>
                </a:solidFill>
                <a:latin typeface="Abadi" panose="020B0604020104020204" pitchFamily="34" charset="0"/>
              </a:rPr>
              <a:t>From the machine learning model, the methods that perform best are Logistic Regression and SVM with an accuracy metric of 94% of the model against the test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10499275" cy="350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a North American company that promotes cost saving rocket launches by reusing the first stage. Through Python and machine learning tools we can take a data set using web scraping to gather information from different launches and analyze it to obtain patterns and get predictions.</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We are looking to determine if the landing of the first stage is successful for the Falcon 9 rocket, if so, we can determine the cost of the launch and provide this useful information to alternate companies that are looking to execute rocket launches whilst saving costs in the process.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45963"/>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gn="just">
              <a:lnSpc>
                <a:spcPct val="120000"/>
              </a:lnSpc>
              <a:spcBef>
                <a:spcPts val="1400"/>
              </a:spcBef>
            </a:pPr>
            <a:r>
              <a:rPr lang="en-US" sz="8800" dirty="0">
                <a:solidFill>
                  <a:schemeClr val="accent3">
                    <a:lumMod val="25000"/>
                  </a:schemeClr>
                </a:solidFill>
                <a:latin typeface="Abadi"/>
              </a:rPr>
              <a:t>Data collection methodology:</a:t>
            </a:r>
          </a:p>
          <a:p>
            <a:pPr lvl="1" algn="just">
              <a:lnSpc>
                <a:spcPct val="120000"/>
              </a:lnSpc>
              <a:spcBef>
                <a:spcPts val="1400"/>
              </a:spcBef>
            </a:pPr>
            <a:r>
              <a:rPr lang="en-US" sz="7600" dirty="0">
                <a:solidFill>
                  <a:schemeClr val="bg2">
                    <a:lumMod val="10000"/>
                  </a:schemeClr>
                </a:solidFill>
                <a:latin typeface="Abadi"/>
              </a:rPr>
              <a:t>The data collection was obtained by making a request to the SpaceX API using Python and then, the Falcon 9 launch record were extracted from Wikipedia through web scrapping using Python the library </a:t>
            </a:r>
            <a:r>
              <a:rPr lang="en-US" sz="7600" dirty="0" err="1">
                <a:solidFill>
                  <a:schemeClr val="bg2">
                    <a:lumMod val="10000"/>
                  </a:schemeClr>
                </a:solidFill>
                <a:latin typeface="Abadi"/>
              </a:rPr>
              <a:t>BeautifulSoup</a:t>
            </a:r>
            <a:endParaRPr lang="en-US" sz="7600" dirty="0">
              <a:solidFill>
                <a:schemeClr val="bg2">
                  <a:lumMod val="10000"/>
                </a:schemeClr>
              </a:solidFill>
              <a:latin typeface="Abadi"/>
            </a:endParaRPr>
          </a:p>
          <a:p>
            <a:pPr algn="just">
              <a:lnSpc>
                <a:spcPct val="120000"/>
              </a:lnSpc>
              <a:spcBef>
                <a:spcPts val="1400"/>
              </a:spcBef>
            </a:pPr>
            <a:r>
              <a:rPr lang="en-US" sz="8800" dirty="0">
                <a:solidFill>
                  <a:schemeClr val="accent3">
                    <a:lumMod val="25000"/>
                  </a:schemeClr>
                </a:solidFill>
                <a:latin typeface="Abadi"/>
              </a:rPr>
              <a:t>Perform data wrangling</a:t>
            </a:r>
          </a:p>
          <a:p>
            <a:pPr lvl="1" algn="just">
              <a:lnSpc>
                <a:spcPct val="120000"/>
              </a:lnSpc>
              <a:spcBef>
                <a:spcPts val="1400"/>
              </a:spcBef>
            </a:pPr>
            <a:r>
              <a:rPr lang="en-US" sz="7600" dirty="0">
                <a:solidFill>
                  <a:schemeClr val="bg2">
                    <a:lumMod val="10000"/>
                  </a:schemeClr>
                </a:solidFill>
                <a:latin typeface="Abadi"/>
              </a:rPr>
              <a:t>To begin with data wrangling missing values were checked and for the numeric column data (</a:t>
            </a:r>
            <a:r>
              <a:rPr lang="en-US" sz="7600" dirty="0" err="1">
                <a:solidFill>
                  <a:schemeClr val="bg2">
                    <a:lumMod val="10000"/>
                  </a:schemeClr>
                </a:solidFill>
                <a:latin typeface="Abadi"/>
              </a:rPr>
              <a:t>PayloadMass</a:t>
            </a:r>
            <a:r>
              <a:rPr lang="en-US" sz="7600" dirty="0">
                <a:solidFill>
                  <a:schemeClr val="bg2">
                    <a:lumMod val="10000"/>
                  </a:schemeClr>
                </a:solidFill>
                <a:latin typeface="Abadi"/>
              </a:rPr>
              <a:t>) the missing values were replace by its respective mean</a:t>
            </a:r>
          </a:p>
          <a:p>
            <a:pPr algn="just">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gn="just">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gn="just">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gn="just">
              <a:lnSpc>
                <a:spcPct val="120000"/>
              </a:lnSpc>
              <a:spcBef>
                <a:spcPts val="1400"/>
              </a:spcBef>
            </a:pPr>
            <a:r>
              <a:rPr lang="en-US" sz="7200" dirty="0">
                <a:solidFill>
                  <a:schemeClr val="bg2">
                    <a:lumMod val="10000"/>
                  </a:schemeClr>
                </a:solidFill>
                <a:latin typeface="Abadi"/>
              </a:rPr>
              <a:t>Logistic Regression, SVM, Decision Tree, KNN were implemented</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802" y="1488399"/>
            <a:ext cx="3403903" cy="4754789"/>
          </a:xfrm>
          <a:prstGeom prst="rect">
            <a:avLst/>
          </a:prstGeom>
        </p:spPr>
        <p:txBody>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200" dirty="0">
                <a:solidFill>
                  <a:schemeClr val="accent3">
                    <a:lumMod val="25000"/>
                  </a:schemeClr>
                </a:solidFill>
                <a:latin typeface="Abadi" panose="020B0604020104020204" pitchFamily="34" charset="0"/>
              </a:rPr>
              <a:t>The datasets were collected by making a request to SpaceX’s API through Python and using the respective URL. After this, data cleaning and data wrangling was done.</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steps in the flowchart sum up this part of the process.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Oval 2">
            <a:extLst>
              <a:ext uri="{FF2B5EF4-FFF2-40B4-BE49-F238E27FC236}">
                <a16:creationId xmlns:a16="http://schemas.microsoft.com/office/drawing/2014/main" id="{9F70AB3E-1B3A-416C-6945-DDC2B86F3E0A}"/>
              </a:ext>
            </a:extLst>
          </p:cNvPr>
          <p:cNvSpPr/>
          <p:nvPr/>
        </p:nvSpPr>
        <p:spPr>
          <a:xfrm>
            <a:off x="8369038" y="1395848"/>
            <a:ext cx="1371599" cy="5962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Collection</a:t>
            </a:r>
          </a:p>
        </p:txBody>
      </p:sp>
      <p:sp>
        <p:nvSpPr>
          <p:cNvPr id="4" name="Rectangle: Rounded Corners 3">
            <a:extLst>
              <a:ext uri="{FF2B5EF4-FFF2-40B4-BE49-F238E27FC236}">
                <a16:creationId xmlns:a16="http://schemas.microsoft.com/office/drawing/2014/main" id="{DFEB5858-DB26-977E-860A-C467294D15A2}"/>
              </a:ext>
            </a:extLst>
          </p:cNvPr>
          <p:cNvSpPr/>
          <p:nvPr/>
        </p:nvSpPr>
        <p:spPr>
          <a:xfrm>
            <a:off x="8104678" y="2241575"/>
            <a:ext cx="1900319"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request to SpaceX API</a:t>
            </a:r>
          </a:p>
        </p:txBody>
      </p:sp>
      <p:sp>
        <p:nvSpPr>
          <p:cNvPr id="8" name="Rectangle: Rounded Corners 7">
            <a:extLst>
              <a:ext uri="{FF2B5EF4-FFF2-40B4-BE49-F238E27FC236}">
                <a16:creationId xmlns:a16="http://schemas.microsoft.com/office/drawing/2014/main" id="{F86D87BA-66E9-DE62-0732-294664D04AA5}"/>
              </a:ext>
            </a:extLst>
          </p:cNvPr>
          <p:cNvSpPr/>
          <p:nvPr/>
        </p:nvSpPr>
        <p:spPr>
          <a:xfrm>
            <a:off x="9433702" y="4454453"/>
            <a:ext cx="1179870" cy="5490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cleaning</a:t>
            </a:r>
          </a:p>
        </p:txBody>
      </p:sp>
      <p:sp>
        <p:nvSpPr>
          <p:cNvPr id="9" name="Rectangle: Rounded Corners 8">
            <a:extLst>
              <a:ext uri="{FF2B5EF4-FFF2-40B4-BE49-F238E27FC236}">
                <a16:creationId xmlns:a16="http://schemas.microsoft.com/office/drawing/2014/main" id="{3BE434CF-C8CD-CAAA-F7AA-7829FD491A45}"/>
              </a:ext>
            </a:extLst>
          </p:cNvPr>
          <p:cNvSpPr/>
          <p:nvPr/>
        </p:nvSpPr>
        <p:spPr>
          <a:xfrm>
            <a:off x="9433702" y="5611918"/>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wrangling</a:t>
            </a:r>
          </a:p>
        </p:txBody>
      </p:sp>
      <p:cxnSp>
        <p:nvCxnSpPr>
          <p:cNvPr id="11" name="Straight Arrow Connector 10">
            <a:extLst>
              <a:ext uri="{FF2B5EF4-FFF2-40B4-BE49-F238E27FC236}">
                <a16:creationId xmlns:a16="http://schemas.microsoft.com/office/drawing/2014/main" id="{BE6588F7-B4DB-64AC-AC04-9CB179BED8EE}"/>
              </a:ext>
            </a:extLst>
          </p:cNvPr>
          <p:cNvCxnSpPr>
            <a:cxnSpLocks/>
            <a:stCxn id="3" idx="4"/>
            <a:endCxn id="4" idx="0"/>
          </p:cNvCxnSpPr>
          <p:nvPr/>
        </p:nvCxnSpPr>
        <p:spPr>
          <a:xfrm>
            <a:off x="9054838" y="1992051"/>
            <a:ext cx="0" cy="249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432ACEC-B174-BCEA-AE77-1A56AB38F363}"/>
              </a:ext>
            </a:extLst>
          </p:cNvPr>
          <p:cNvCxnSpPr>
            <a:cxnSpLocks/>
            <a:stCxn id="71" idx="3"/>
            <a:endCxn id="8" idx="1"/>
          </p:cNvCxnSpPr>
          <p:nvPr/>
        </p:nvCxnSpPr>
        <p:spPr>
          <a:xfrm flipV="1">
            <a:off x="9036971" y="4728978"/>
            <a:ext cx="396731" cy="8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64ED39-8E17-3E52-E8EA-1736226F7012}"/>
              </a:ext>
            </a:extLst>
          </p:cNvPr>
          <p:cNvCxnSpPr>
            <a:cxnSpLocks/>
            <a:stCxn id="8" idx="2"/>
            <a:endCxn id="9" idx="0"/>
          </p:cNvCxnSpPr>
          <p:nvPr/>
        </p:nvCxnSpPr>
        <p:spPr>
          <a:xfrm flipH="1">
            <a:off x="10020147" y="5003502"/>
            <a:ext cx="3490" cy="6084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Flowchart: Connector 22">
            <a:extLst>
              <a:ext uri="{FF2B5EF4-FFF2-40B4-BE49-F238E27FC236}">
                <a16:creationId xmlns:a16="http://schemas.microsoft.com/office/drawing/2014/main" id="{D9644A80-313C-7389-30C0-8E3A3BB3CCB8}"/>
              </a:ext>
            </a:extLst>
          </p:cNvPr>
          <p:cNvSpPr/>
          <p:nvPr/>
        </p:nvSpPr>
        <p:spPr>
          <a:xfrm>
            <a:off x="4437332" y="5655364"/>
            <a:ext cx="1100199" cy="779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collected</a:t>
            </a:r>
          </a:p>
        </p:txBody>
      </p:sp>
      <p:sp>
        <p:nvSpPr>
          <p:cNvPr id="45" name="Rectangle: Rounded Corners 44">
            <a:extLst>
              <a:ext uri="{FF2B5EF4-FFF2-40B4-BE49-F238E27FC236}">
                <a16:creationId xmlns:a16="http://schemas.microsoft.com/office/drawing/2014/main" id="{03188E5D-4969-02FD-66BA-3FBBEA883782}"/>
              </a:ext>
            </a:extLst>
          </p:cNvPr>
          <p:cNvSpPr/>
          <p:nvPr/>
        </p:nvSpPr>
        <p:spPr>
          <a:xfrm>
            <a:off x="8306577" y="2771482"/>
            <a:ext cx="1496522"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response code:</a:t>
            </a:r>
          </a:p>
        </p:txBody>
      </p:sp>
      <p:sp>
        <p:nvSpPr>
          <p:cNvPr id="46" name="Flowchart: Decision 45">
            <a:extLst>
              <a:ext uri="{FF2B5EF4-FFF2-40B4-BE49-F238E27FC236}">
                <a16:creationId xmlns:a16="http://schemas.microsoft.com/office/drawing/2014/main" id="{E6B275B0-4973-F90F-959C-A17602BD8805}"/>
              </a:ext>
            </a:extLst>
          </p:cNvPr>
          <p:cNvSpPr/>
          <p:nvPr/>
        </p:nvSpPr>
        <p:spPr>
          <a:xfrm>
            <a:off x="8527018" y="3322262"/>
            <a:ext cx="1054118" cy="783911"/>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it 200?</a:t>
            </a:r>
          </a:p>
        </p:txBody>
      </p:sp>
      <p:cxnSp>
        <p:nvCxnSpPr>
          <p:cNvPr id="48" name="Straight Arrow Connector 47">
            <a:extLst>
              <a:ext uri="{FF2B5EF4-FFF2-40B4-BE49-F238E27FC236}">
                <a16:creationId xmlns:a16="http://schemas.microsoft.com/office/drawing/2014/main" id="{BB371866-E0BD-DEEF-5C92-8CDEE05F4791}"/>
              </a:ext>
            </a:extLst>
          </p:cNvPr>
          <p:cNvCxnSpPr>
            <a:cxnSpLocks/>
            <a:stCxn id="4" idx="2"/>
            <a:endCxn id="45" idx="0"/>
          </p:cNvCxnSpPr>
          <p:nvPr/>
        </p:nvCxnSpPr>
        <p:spPr>
          <a:xfrm>
            <a:off x="9054838" y="2579931"/>
            <a:ext cx="0" cy="191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98D703F9-05F9-3E62-9F36-BA7D1B46D0DA}"/>
              </a:ext>
            </a:extLst>
          </p:cNvPr>
          <p:cNvCxnSpPr>
            <a:cxnSpLocks/>
            <a:stCxn id="45" idx="2"/>
            <a:endCxn id="46" idx="0"/>
          </p:cNvCxnSpPr>
          <p:nvPr/>
        </p:nvCxnSpPr>
        <p:spPr>
          <a:xfrm flipH="1">
            <a:off x="9054077" y="3109838"/>
            <a:ext cx="761" cy="212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E0797717-2195-1C34-B613-145D4A0AF83A}"/>
              </a:ext>
            </a:extLst>
          </p:cNvPr>
          <p:cNvCxnSpPr>
            <a:cxnSpLocks/>
            <a:stCxn id="46" idx="3"/>
            <a:endCxn id="4" idx="3"/>
          </p:cNvCxnSpPr>
          <p:nvPr/>
        </p:nvCxnSpPr>
        <p:spPr>
          <a:xfrm flipV="1">
            <a:off x="9581136" y="2410753"/>
            <a:ext cx="423861" cy="1303465"/>
          </a:xfrm>
          <a:prstGeom prst="bentConnector3">
            <a:avLst>
              <a:gd name="adj1" fmla="val 153933"/>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C14B139C-7A99-CDA2-C4C6-9A9CC06B664A}"/>
              </a:ext>
            </a:extLst>
          </p:cNvPr>
          <p:cNvSpPr txBox="1"/>
          <p:nvPr/>
        </p:nvSpPr>
        <p:spPr>
          <a:xfrm>
            <a:off x="9581136" y="3429000"/>
            <a:ext cx="795835" cy="307777"/>
          </a:xfrm>
          <a:prstGeom prst="rect">
            <a:avLst/>
          </a:prstGeom>
          <a:noFill/>
        </p:spPr>
        <p:txBody>
          <a:bodyPr wrap="square" rtlCol="0">
            <a:spAutoFit/>
          </a:bodyPr>
          <a:lstStyle/>
          <a:p>
            <a:r>
              <a:rPr lang="en-US" sz="1400" dirty="0"/>
              <a:t>No</a:t>
            </a:r>
          </a:p>
        </p:txBody>
      </p:sp>
      <p:cxnSp>
        <p:nvCxnSpPr>
          <p:cNvPr id="62" name="Straight Arrow Connector 61">
            <a:extLst>
              <a:ext uri="{FF2B5EF4-FFF2-40B4-BE49-F238E27FC236}">
                <a16:creationId xmlns:a16="http://schemas.microsoft.com/office/drawing/2014/main" id="{ADCE0A87-3D02-CBED-F596-E2F3115FA660}"/>
              </a:ext>
            </a:extLst>
          </p:cNvPr>
          <p:cNvCxnSpPr>
            <a:cxnSpLocks/>
            <a:stCxn id="46" idx="1"/>
            <a:endCxn id="64" idx="3"/>
          </p:cNvCxnSpPr>
          <p:nvPr/>
        </p:nvCxnSpPr>
        <p:spPr>
          <a:xfrm flipH="1">
            <a:off x="7190950" y="3714218"/>
            <a:ext cx="1336068" cy="22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Rectangle: Rounded Corners 63">
            <a:extLst>
              <a:ext uri="{FF2B5EF4-FFF2-40B4-BE49-F238E27FC236}">
                <a16:creationId xmlns:a16="http://schemas.microsoft.com/office/drawing/2014/main" id="{7BD8A3C6-BD1A-7784-B6AA-B73B25FBCD3F}"/>
              </a:ext>
            </a:extLst>
          </p:cNvPr>
          <p:cNvSpPr/>
          <p:nvPr/>
        </p:nvSpPr>
        <p:spPr>
          <a:xfrm>
            <a:off x="5694428" y="3398597"/>
            <a:ext cx="1496522" cy="6763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Successful request. Continue to decode</a:t>
            </a:r>
          </a:p>
        </p:txBody>
      </p:sp>
      <p:sp>
        <p:nvSpPr>
          <p:cNvPr id="68" name="TextBox 67">
            <a:extLst>
              <a:ext uri="{FF2B5EF4-FFF2-40B4-BE49-F238E27FC236}">
                <a16:creationId xmlns:a16="http://schemas.microsoft.com/office/drawing/2014/main" id="{F25B6532-98F6-B0DB-781A-8243336C5F04}"/>
              </a:ext>
            </a:extLst>
          </p:cNvPr>
          <p:cNvSpPr txBox="1"/>
          <p:nvPr/>
        </p:nvSpPr>
        <p:spPr>
          <a:xfrm>
            <a:off x="8067591" y="3449177"/>
            <a:ext cx="795835" cy="307777"/>
          </a:xfrm>
          <a:prstGeom prst="rect">
            <a:avLst/>
          </a:prstGeom>
          <a:noFill/>
        </p:spPr>
        <p:txBody>
          <a:bodyPr wrap="square" rtlCol="0">
            <a:spAutoFit/>
          </a:bodyPr>
          <a:lstStyle/>
          <a:p>
            <a:r>
              <a:rPr lang="en-US" sz="1400" dirty="0"/>
              <a:t>Yes</a:t>
            </a:r>
          </a:p>
        </p:txBody>
      </p:sp>
      <p:sp>
        <p:nvSpPr>
          <p:cNvPr id="69" name="Rectangle: Rounded Corners 68">
            <a:extLst>
              <a:ext uri="{FF2B5EF4-FFF2-40B4-BE49-F238E27FC236}">
                <a16:creationId xmlns:a16="http://schemas.microsoft.com/office/drawing/2014/main" id="{4535EB23-DEFF-443D-C993-91164286A651}"/>
              </a:ext>
            </a:extLst>
          </p:cNvPr>
          <p:cNvSpPr/>
          <p:nvPr/>
        </p:nvSpPr>
        <p:spPr>
          <a:xfrm>
            <a:off x="5694429" y="4427223"/>
            <a:ext cx="1496522" cy="63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Decode the response content as a </a:t>
            </a:r>
            <a:r>
              <a:rPr lang="en-US" sz="1200" dirty="0" err="1"/>
              <a:t>Json</a:t>
            </a:r>
            <a:r>
              <a:rPr lang="en-US" sz="1200" dirty="0"/>
              <a:t> file</a:t>
            </a:r>
          </a:p>
        </p:txBody>
      </p:sp>
      <p:sp>
        <p:nvSpPr>
          <p:cNvPr id="71" name="Rectangle: Rounded Corners 70">
            <a:extLst>
              <a:ext uri="{FF2B5EF4-FFF2-40B4-BE49-F238E27FC236}">
                <a16:creationId xmlns:a16="http://schemas.microsoft.com/office/drawing/2014/main" id="{E760AC1B-8DF0-AB31-A232-4B3CCAC95BDD}"/>
              </a:ext>
            </a:extLst>
          </p:cNvPr>
          <p:cNvSpPr/>
          <p:nvPr/>
        </p:nvSpPr>
        <p:spPr>
          <a:xfrm>
            <a:off x="7540449" y="4438199"/>
            <a:ext cx="1496522" cy="5991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Turn the </a:t>
            </a:r>
            <a:r>
              <a:rPr lang="en-US" sz="1200" dirty="0" err="1"/>
              <a:t>Json</a:t>
            </a:r>
            <a:r>
              <a:rPr lang="en-US" sz="1200" dirty="0"/>
              <a:t> file into a Pandas </a:t>
            </a:r>
            <a:r>
              <a:rPr lang="en-US" sz="1200" dirty="0" err="1"/>
              <a:t>dataframe</a:t>
            </a:r>
            <a:endParaRPr lang="en-US" sz="1200" dirty="0"/>
          </a:p>
        </p:txBody>
      </p:sp>
      <p:cxnSp>
        <p:nvCxnSpPr>
          <p:cNvPr id="82" name="Straight Arrow Connector 81">
            <a:extLst>
              <a:ext uri="{FF2B5EF4-FFF2-40B4-BE49-F238E27FC236}">
                <a16:creationId xmlns:a16="http://schemas.microsoft.com/office/drawing/2014/main" id="{0AA4A6BF-48E9-B2E8-A64F-8F3C9F28B185}"/>
              </a:ext>
            </a:extLst>
          </p:cNvPr>
          <p:cNvCxnSpPr>
            <a:cxnSpLocks/>
            <a:stCxn id="64" idx="2"/>
            <a:endCxn id="69" idx="0"/>
          </p:cNvCxnSpPr>
          <p:nvPr/>
        </p:nvCxnSpPr>
        <p:spPr>
          <a:xfrm>
            <a:off x="6442689" y="4074957"/>
            <a:ext cx="1" cy="352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113CF654-F1F9-5850-00CE-3991348DA34E}"/>
              </a:ext>
            </a:extLst>
          </p:cNvPr>
          <p:cNvCxnSpPr>
            <a:cxnSpLocks/>
            <a:stCxn id="69" idx="3"/>
            <a:endCxn id="71" idx="1"/>
          </p:cNvCxnSpPr>
          <p:nvPr/>
        </p:nvCxnSpPr>
        <p:spPr>
          <a:xfrm flipV="1">
            <a:off x="7190951" y="4737770"/>
            <a:ext cx="349498" cy="50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6" name="Flowchart: Decision 105">
            <a:extLst>
              <a:ext uri="{FF2B5EF4-FFF2-40B4-BE49-F238E27FC236}">
                <a16:creationId xmlns:a16="http://schemas.microsoft.com/office/drawing/2014/main" id="{3C7AFFBD-E700-9D68-6AC1-5366DDC5B088}"/>
              </a:ext>
            </a:extLst>
          </p:cNvPr>
          <p:cNvSpPr/>
          <p:nvPr/>
        </p:nvSpPr>
        <p:spPr>
          <a:xfrm>
            <a:off x="7761650" y="5297562"/>
            <a:ext cx="1293187" cy="114368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there any missing data?</a:t>
            </a:r>
          </a:p>
        </p:txBody>
      </p:sp>
      <p:cxnSp>
        <p:nvCxnSpPr>
          <p:cNvPr id="109" name="Straight Arrow Connector 108">
            <a:extLst>
              <a:ext uri="{FF2B5EF4-FFF2-40B4-BE49-F238E27FC236}">
                <a16:creationId xmlns:a16="http://schemas.microsoft.com/office/drawing/2014/main" id="{42BA1BB2-6977-994F-FFEB-F54C68610FF5}"/>
              </a:ext>
            </a:extLst>
          </p:cNvPr>
          <p:cNvCxnSpPr>
            <a:cxnSpLocks/>
            <a:stCxn id="9" idx="1"/>
            <a:endCxn id="106" idx="3"/>
          </p:cNvCxnSpPr>
          <p:nvPr/>
        </p:nvCxnSpPr>
        <p:spPr>
          <a:xfrm flipH="1">
            <a:off x="9054837" y="5869403"/>
            <a:ext cx="3788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Rectangle: Rounded Corners 110">
            <a:extLst>
              <a:ext uri="{FF2B5EF4-FFF2-40B4-BE49-F238E27FC236}">
                <a16:creationId xmlns:a16="http://schemas.microsoft.com/office/drawing/2014/main" id="{90A36491-B52D-FF2B-5F21-9D36557D3CD8}"/>
              </a:ext>
            </a:extLst>
          </p:cNvPr>
          <p:cNvSpPr/>
          <p:nvPr/>
        </p:nvSpPr>
        <p:spPr>
          <a:xfrm>
            <a:off x="5988877" y="5319906"/>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Replace with mean value</a:t>
            </a:r>
          </a:p>
        </p:txBody>
      </p:sp>
      <p:sp>
        <p:nvSpPr>
          <p:cNvPr id="112" name="Rectangle: Rounded Corners 111">
            <a:extLst>
              <a:ext uri="{FF2B5EF4-FFF2-40B4-BE49-F238E27FC236}">
                <a16:creationId xmlns:a16="http://schemas.microsoft.com/office/drawing/2014/main" id="{258030B2-92CE-A9B5-4CDF-1D31C13CA91D}"/>
              </a:ext>
            </a:extLst>
          </p:cNvPr>
          <p:cNvSpPr/>
          <p:nvPr/>
        </p:nvSpPr>
        <p:spPr>
          <a:xfrm>
            <a:off x="5988876" y="6183759"/>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Continue with data wrangling</a:t>
            </a:r>
          </a:p>
        </p:txBody>
      </p:sp>
      <p:cxnSp>
        <p:nvCxnSpPr>
          <p:cNvPr id="124" name="Connector: Elbow 123">
            <a:extLst>
              <a:ext uri="{FF2B5EF4-FFF2-40B4-BE49-F238E27FC236}">
                <a16:creationId xmlns:a16="http://schemas.microsoft.com/office/drawing/2014/main" id="{5D9B4A03-EEDD-D09E-5EEB-684021444B43}"/>
              </a:ext>
            </a:extLst>
          </p:cNvPr>
          <p:cNvCxnSpPr>
            <a:cxnSpLocks/>
            <a:stCxn id="106" idx="2"/>
            <a:endCxn id="112" idx="3"/>
          </p:cNvCxnSpPr>
          <p:nvPr/>
        </p:nvCxnSpPr>
        <p:spPr>
          <a:xfrm rot="5400000">
            <a:off x="7785005" y="5818005"/>
            <a:ext cx="12700" cy="1246479"/>
          </a:xfrm>
          <a:prstGeom prst="bentConnector4">
            <a:avLst>
              <a:gd name="adj1" fmla="val 1414268"/>
              <a:gd name="adj2" fmla="val 7855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1" name="Connector: Elbow 130">
            <a:extLst>
              <a:ext uri="{FF2B5EF4-FFF2-40B4-BE49-F238E27FC236}">
                <a16:creationId xmlns:a16="http://schemas.microsoft.com/office/drawing/2014/main" id="{A2A6A1A1-9BA7-99DB-FE1B-E9FFF0703243}"/>
              </a:ext>
            </a:extLst>
          </p:cNvPr>
          <p:cNvCxnSpPr>
            <a:cxnSpLocks/>
            <a:stCxn id="106" idx="1"/>
            <a:endCxn id="111" idx="3"/>
          </p:cNvCxnSpPr>
          <p:nvPr/>
        </p:nvCxnSpPr>
        <p:spPr>
          <a:xfrm rot="10800000">
            <a:off x="7161766" y="5577391"/>
            <a:ext cx="599884" cy="29201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0" name="Connector: Elbow 139">
            <a:extLst>
              <a:ext uri="{FF2B5EF4-FFF2-40B4-BE49-F238E27FC236}">
                <a16:creationId xmlns:a16="http://schemas.microsoft.com/office/drawing/2014/main" id="{63298DE7-AC1D-FFD7-C44A-57C7D3BB7ACB}"/>
              </a:ext>
            </a:extLst>
          </p:cNvPr>
          <p:cNvCxnSpPr>
            <a:cxnSpLocks/>
            <a:stCxn id="111" idx="1"/>
            <a:endCxn id="23" idx="6"/>
          </p:cNvCxnSpPr>
          <p:nvPr/>
        </p:nvCxnSpPr>
        <p:spPr>
          <a:xfrm rot="10800000" flipV="1">
            <a:off x="5537531" y="5577391"/>
            <a:ext cx="451346" cy="46773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3" name="Connector: Elbow 142">
            <a:extLst>
              <a:ext uri="{FF2B5EF4-FFF2-40B4-BE49-F238E27FC236}">
                <a16:creationId xmlns:a16="http://schemas.microsoft.com/office/drawing/2014/main" id="{A465FD74-B82B-EDDA-1192-84303BD192DF}"/>
              </a:ext>
            </a:extLst>
          </p:cNvPr>
          <p:cNvCxnSpPr>
            <a:cxnSpLocks/>
            <a:stCxn id="112" idx="1"/>
            <a:endCxn id="23" idx="6"/>
          </p:cNvCxnSpPr>
          <p:nvPr/>
        </p:nvCxnSpPr>
        <p:spPr>
          <a:xfrm rot="10800000">
            <a:off x="5537532" y="6045130"/>
            <a:ext cx="451345" cy="39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TextBox 144">
            <a:extLst>
              <a:ext uri="{FF2B5EF4-FFF2-40B4-BE49-F238E27FC236}">
                <a16:creationId xmlns:a16="http://schemas.microsoft.com/office/drawing/2014/main" id="{D8935A6E-DBAF-06EB-323E-B1D9DB7F19B8}"/>
              </a:ext>
            </a:extLst>
          </p:cNvPr>
          <p:cNvSpPr txBox="1"/>
          <p:nvPr/>
        </p:nvSpPr>
        <p:spPr>
          <a:xfrm>
            <a:off x="7454188" y="5577390"/>
            <a:ext cx="795835" cy="307777"/>
          </a:xfrm>
          <a:prstGeom prst="rect">
            <a:avLst/>
          </a:prstGeom>
          <a:noFill/>
        </p:spPr>
        <p:txBody>
          <a:bodyPr wrap="square" rtlCol="0">
            <a:spAutoFit/>
          </a:bodyPr>
          <a:lstStyle/>
          <a:p>
            <a:r>
              <a:rPr lang="en-US" sz="1400" dirty="0"/>
              <a:t>Yes</a:t>
            </a:r>
          </a:p>
        </p:txBody>
      </p:sp>
      <p:sp>
        <p:nvSpPr>
          <p:cNvPr id="146" name="TextBox 145">
            <a:extLst>
              <a:ext uri="{FF2B5EF4-FFF2-40B4-BE49-F238E27FC236}">
                <a16:creationId xmlns:a16="http://schemas.microsoft.com/office/drawing/2014/main" id="{0A417E9C-3979-F921-83E5-85EDB110C7EE}"/>
              </a:ext>
            </a:extLst>
          </p:cNvPr>
          <p:cNvSpPr txBox="1"/>
          <p:nvPr/>
        </p:nvSpPr>
        <p:spPr>
          <a:xfrm>
            <a:off x="7464744" y="6363296"/>
            <a:ext cx="795835" cy="307777"/>
          </a:xfrm>
          <a:prstGeom prst="rect">
            <a:avLst/>
          </a:prstGeom>
          <a:noFill/>
        </p:spPr>
        <p:txBody>
          <a:bodyPr wrap="square" rtlCol="0">
            <a:spAutoFit/>
          </a:bodyPr>
          <a:lstStyle/>
          <a:p>
            <a:r>
              <a:rPr lang="en-US" sz="1400" dirty="0"/>
              <a:t>No</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196443" y="1355849"/>
            <a:ext cx="7174820" cy="480002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3230" y="5910019"/>
            <a:ext cx="10348004" cy="702458"/>
          </a:xfrm>
          <a:prstGeom prst="rect">
            <a:avLst/>
          </a:prstGeom>
        </p:spPr>
        <p:txBody>
          <a:bodyPr vert="horz" lIns="91440" tIns="45720" rIns="91440" bIns="45720" rtlCol="0" anchor="t">
            <a:normAutofit fontScale="47500" lnSpcReduction="20000"/>
          </a:bodyPr>
          <a:lstStyle/>
          <a:p>
            <a:pPr marL="0" indent="0">
              <a:lnSpc>
                <a:spcPct val="100000"/>
              </a:lnSpc>
              <a:spcBef>
                <a:spcPts val="1400"/>
              </a:spcBef>
              <a:buNone/>
            </a:pPr>
            <a:endParaRPr lang="en-US" sz="3400" dirty="0">
              <a:solidFill>
                <a:schemeClr val="accent3">
                  <a:lumMod val="25000"/>
                </a:schemeClr>
              </a:solidFill>
              <a:latin typeface="Abadi"/>
            </a:endParaRPr>
          </a:p>
          <a:p>
            <a:pPr>
              <a:lnSpc>
                <a:spcPct val="100000"/>
              </a:lnSpc>
              <a:spcBef>
                <a:spcPts val="1400"/>
              </a:spcBef>
            </a:pPr>
            <a:r>
              <a:rPr lang="en-US" sz="3400" dirty="0">
                <a:solidFill>
                  <a:schemeClr val="accent3">
                    <a:lumMod val="25000"/>
                  </a:schemeClr>
                </a:solidFill>
                <a:latin typeface="Abadi" panose="020B0604020104020204" pitchFamily="34" charset="0"/>
              </a:rPr>
              <a:t>The GitHub URL of the completed SpaceX API calls notebook</a:t>
            </a:r>
            <a:r>
              <a:rPr lang="en-US" sz="3400" dirty="0">
                <a:solidFill>
                  <a:schemeClr val="bg2">
                    <a:lumMod val="10000"/>
                  </a:schemeClr>
                </a:solidFill>
                <a:latin typeface="Abadi" panose="020B0604020104020204" pitchFamily="34" charset="0"/>
              </a:rPr>
              <a:t> is available at: </a:t>
            </a:r>
            <a:r>
              <a:rPr lang="en-US" sz="3400" u="sng" dirty="0">
                <a:solidFill>
                  <a:srgbClr val="1C7DDB"/>
                </a:solidFill>
                <a:latin typeface="Abadi" panose="020B0604020104020204" pitchFamily="34" charset="0"/>
              </a:rPr>
              <a:t>https://tinyurl.com/96kjewaf</a:t>
            </a:r>
            <a:endParaRPr lang="en-US" sz="3400" u="sng"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Oval 1">
            <a:extLst>
              <a:ext uri="{FF2B5EF4-FFF2-40B4-BE49-F238E27FC236}">
                <a16:creationId xmlns:a16="http://schemas.microsoft.com/office/drawing/2014/main" id="{4D0CD4BF-FDD6-128A-5899-ED39244068F9}"/>
              </a:ext>
            </a:extLst>
          </p:cNvPr>
          <p:cNvSpPr/>
          <p:nvPr/>
        </p:nvSpPr>
        <p:spPr>
          <a:xfrm>
            <a:off x="7049067" y="1534886"/>
            <a:ext cx="1469571" cy="8654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Data Collection: </a:t>
            </a:r>
            <a:r>
              <a:rPr lang="en-US" sz="1400" dirty="0">
                <a:solidFill>
                  <a:schemeClr val="bg1"/>
                </a:solidFill>
                <a:latin typeface="Abadi"/>
              </a:rPr>
              <a:t>SpaceX API</a:t>
            </a:r>
            <a:endParaRPr lang="en-US" sz="1400" dirty="0">
              <a:solidFill>
                <a:schemeClr val="bg1"/>
              </a:solidFill>
            </a:endParaRPr>
          </a:p>
        </p:txBody>
      </p:sp>
      <p:sp>
        <p:nvSpPr>
          <p:cNvPr id="7" name="Flowchart: Alternate Process 6">
            <a:extLst>
              <a:ext uri="{FF2B5EF4-FFF2-40B4-BE49-F238E27FC236}">
                <a16:creationId xmlns:a16="http://schemas.microsoft.com/office/drawing/2014/main" id="{CE9A226F-9FA3-D62C-A351-A15E6AB04449}"/>
              </a:ext>
            </a:extLst>
          </p:cNvPr>
          <p:cNvSpPr/>
          <p:nvPr/>
        </p:nvSpPr>
        <p:spPr>
          <a:xfrm>
            <a:off x="6969861" y="2627747"/>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a:t>
            </a:r>
            <a:r>
              <a:rPr lang="en-US" sz="1400" b="1" dirty="0"/>
              <a:t>requests</a:t>
            </a:r>
            <a:endParaRPr lang="en-US" sz="1400" dirty="0"/>
          </a:p>
        </p:txBody>
      </p:sp>
      <p:sp>
        <p:nvSpPr>
          <p:cNvPr id="8" name="TextBox 7">
            <a:extLst>
              <a:ext uri="{FF2B5EF4-FFF2-40B4-BE49-F238E27FC236}">
                <a16:creationId xmlns:a16="http://schemas.microsoft.com/office/drawing/2014/main" id="{6A60B729-DCB7-B206-9CF6-521DA74E9409}"/>
              </a:ext>
            </a:extLst>
          </p:cNvPr>
          <p:cNvSpPr txBox="1"/>
          <p:nvPr/>
        </p:nvSpPr>
        <p:spPr>
          <a:xfrm>
            <a:off x="820739" y="1534886"/>
            <a:ext cx="3288995" cy="5370701"/>
          </a:xfrm>
          <a:prstGeom prst="rect">
            <a:avLst/>
          </a:prstGeom>
          <a:noFill/>
        </p:spPr>
        <p:txBody>
          <a:bodyPr wrap="square" rtlCol="0">
            <a:spAutoFit/>
          </a:bodyPr>
          <a:lstStyle/>
          <a:p>
            <a:pPr marL="342900" indent="-342900" algn="just">
              <a:buFont typeface="+mj-lt"/>
              <a:buAutoNum type="arabicPeriod"/>
            </a:pPr>
            <a:r>
              <a:rPr lang="en-US" sz="1700" dirty="0"/>
              <a:t>Load requests library, that will make HTTP requests to get the data from the API + Pandas/NumPy </a:t>
            </a:r>
          </a:p>
          <a:p>
            <a:pPr marL="342900" indent="-342900" algn="just">
              <a:buFont typeface="+mj-lt"/>
              <a:buAutoNum type="arabicPeriod"/>
            </a:pPr>
            <a:r>
              <a:rPr lang="en-US" sz="1700" dirty="0"/>
              <a:t>Get the URL and call the API where data is available</a:t>
            </a:r>
          </a:p>
          <a:p>
            <a:pPr marL="342900" indent="-342900" algn="just">
              <a:buFont typeface="+mj-lt"/>
              <a:buAutoNum type="arabicPeriod"/>
            </a:pPr>
            <a:r>
              <a:rPr lang="en-US" sz="1700" dirty="0"/>
              <a:t>200 means the request was successful</a:t>
            </a:r>
          </a:p>
          <a:p>
            <a:pPr marL="342900" indent="-342900" algn="just">
              <a:buFont typeface="+mj-lt"/>
              <a:buAutoNum type="arabicPeriod"/>
            </a:pPr>
            <a:r>
              <a:rPr lang="en-US" sz="1700" dirty="0"/>
              <a:t>Check the content obtained</a:t>
            </a:r>
          </a:p>
          <a:p>
            <a:pPr marL="342900" indent="-342900" algn="just">
              <a:buFont typeface="+mj-lt"/>
              <a:buAutoNum type="arabicPeriod"/>
            </a:pPr>
            <a:r>
              <a:rPr lang="en-US" sz="1700" dirty="0"/>
              <a:t>Convert the successful response to </a:t>
            </a:r>
            <a:r>
              <a:rPr lang="en-US" sz="1700" dirty="0" err="1"/>
              <a:t>Json</a:t>
            </a:r>
            <a:endParaRPr lang="en-US" sz="1700" dirty="0"/>
          </a:p>
          <a:p>
            <a:pPr marL="342900" indent="-342900" algn="just">
              <a:buFont typeface="+mj-lt"/>
              <a:buAutoNum type="arabicPeriod"/>
            </a:pPr>
            <a:r>
              <a:rPr lang="en-US" sz="1700" dirty="0"/>
              <a:t>Then turn it into a Pandas </a:t>
            </a:r>
            <a:r>
              <a:rPr lang="en-US" sz="1700" dirty="0" err="1"/>
              <a:t>dataframe</a:t>
            </a:r>
            <a:endParaRPr lang="en-US" sz="1700" dirty="0"/>
          </a:p>
          <a:p>
            <a:pPr marL="342900" indent="-342900" algn="just">
              <a:buFont typeface="+mj-lt"/>
              <a:buAutoNum type="arabicPeriod"/>
            </a:pPr>
            <a:r>
              <a:rPr lang="en-US" sz="1700" dirty="0"/>
              <a:t>Print &amp; begin with the data cleaning and wrangling making sure data makes sense and is valid.</a:t>
            </a:r>
          </a:p>
          <a:p>
            <a:pPr marL="342900"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endParaRPr lang="en-US" dirty="0"/>
          </a:p>
        </p:txBody>
      </p:sp>
      <p:sp>
        <p:nvSpPr>
          <p:cNvPr id="9" name="Flowchart: Alternate Process 8">
            <a:extLst>
              <a:ext uri="{FF2B5EF4-FFF2-40B4-BE49-F238E27FC236}">
                <a16:creationId xmlns:a16="http://schemas.microsoft.com/office/drawing/2014/main" id="{60CBFB44-C833-0547-D2FB-8EDC0E360DBC}"/>
              </a:ext>
            </a:extLst>
          </p:cNvPr>
          <p:cNvSpPr/>
          <p:nvPr/>
        </p:nvSpPr>
        <p:spPr>
          <a:xfrm>
            <a:off x="6969860" y="321672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requests.get</a:t>
            </a:r>
            <a:r>
              <a:rPr lang="en-US" sz="1400" dirty="0"/>
              <a:t>() </a:t>
            </a:r>
          </a:p>
        </p:txBody>
      </p:sp>
      <p:sp>
        <p:nvSpPr>
          <p:cNvPr id="10" name="Flowchart: Alternate Process 9">
            <a:extLst>
              <a:ext uri="{FF2B5EF4-FFF2-40B4-BE49-F238E27FC236}">
                <a16:creationId xmlns:a16="http://schemas.microsoft.com/office/drawing/2014/main" id="{9729A01A-D189-7162-8CFC-1E9A0D7CF94C}"/>
              </a:ext>
            </a:extLst>
          </p:cNvPr>
          <p:cNvSpPr/>
          <p:nvPr/>
        </p:nvSpPr>
        <p:spPr>
          <a:xfrm>
            <a:off x="6969859" y="38203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Check status with .</a:t>
            </a:r>
            <a:r>
              <a:rPr lang="en-US" sz="1400" dirty="0" err="1"/>
              <a:t>status_code</a:t>
            </a:r>
            <a:endParaRPr lang="en-US" sz="1400" dirty="0"/>
          </a:p>
        </p:txBody>
      </p:sp>
      <p:sp>
        <p:nvSpPr>
          <p:cNvPr id="11" name="Flowchart: Alternate Process 10">
            <a:extLst>
              <a:ext uri="{FF2B5EF4-FFF2-40B4-BE49-F238E27FC236}">
                <a16:creationId xmlns:a16="http://schemas.microsoft.com/office/drawing/2014/main" id="{A8A769F9-C2D3-4058-73FC-0EA637660819}"/>
              </a:ext>
            </a:extLst>
          </p:cNvPr>
          <p:cNvSpPr/>
          <p:nvPr/>
        </p:nvSpPr>
        <p:spPr>
          <a:xfrm>
            <a:off x="4456696" y="4684201"/>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.content</a:t>
            </a:r>
          </a:p>
        </p:txBody>
      </p:sp>
      <p:sp>
        <p:nvSpPr>
          <p:cNvPr id="12" name="Flowchart: Decision 11">
            <a:extLst>
              <a:ext uri="{FF2B5EF4-FFF2-40B4-BE49-F238E27FC236}">
                <a16:creationId xmlns:a16="http://schemas.microsoft.com/office/drawing/2014/main" id="{7B3B4F05-1565-A449-3F0D-E8B5F39FE72B}"/>
              </a:ext>
            </a:extLst>
          </p:cNvPr>
          <p:cNvSpPr/>
          <p:nvPr/>
        </p:nvSpPr>
        <p:spPr>
          <a:xfrm>
            <a:off x="7190294" y="4530799"/>
            <a:ext cx="1187109" cy="73478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200?</a:t>
            </a:r>
          </a:p>
        </p:txBody>
      </p:sp>
      <p:cxnSp>
        <p:nvCxnSpPr>
          <p:cNvPr id="14" name="Connector: Elbow 13">
            <a:extLst>
              <a:ext uri="{FF2B5EF4-FFF2-40B4-BE49-F238E27FC236}">
                <a16:creationId xmlns:a16="http://schemas.microsoft.com/office/drawing/2014/main" id="{EE7D325A-9D46-9A07-0C3F-80F95929039C}"/>
              </a:ext>
            </a:extLst>
          </p:cNvPr>
          <p:cNvCxnSpPr>
            <a:cxnSpLocks/>
            <a:stCxn id="12" idx="3"/>
            <a:endCxn id="9" idx="3"/>
          </p:cNvCxnSpPr>
          <p:nvPr/>
        </p:nvCxnSpPr>
        <p:spPr>
          <a:xfrm flipV="1">
            <a:off x="8377403" y="3429000"/>
            <a:ext cx="220438" cy="1469192"/>
          </a:xfrm>
          <a:prstGeom prst="bentConnector3">
            <a:avLst>
              <a:gd name="adj1" fmla="val 20370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FE7E936-30D8-5994-1AB3-288AB679F5CA}"/>
              </a:ext>
            </a:extLst>
          </p:cNvPr>
          <p:cNvSpPr txBox="1"/>
          <p:nvPr/>
        </p:nvSpPr>
        <p:spPr>
          <a:xfrm>
            <a:off x="8316854" y="4636935"/>
            <a:ext cx="795835" cy="307777"/>
          </a:xfrm>
          <a:prstGeom prst="rect">
            <a:avLst/>
          </a:prstGeom>
          <a:noFill/>
        </p:spPr>
        <p:txBody>
          <a:bodyPr wrap="square" rtlCol="0">
            <a:spAutoFit/>
          </a:bodyPr>
          <a:lstStyle/>
          <a:p>
            <a:r>
              <a:rPr lang="en-US" sz="1400" dirty="0"/>
              <a:t>No</a:t>
            </a:r>
          </a:p>
        </p:txBody>
      </p:sp>
      <p:cxnSp>
        <p:nvCxnSpPr>
          <p:cNvPr id="21" name="Straight Arrow Connector 20">
            <a:extLst>
              <a:ext uri="{FF2B5EF4-FFF2-40B4-BE49-F238E27FC236}">
                <a16:creationId xmlns:a16="http://schemas.microsoft.com/office/drawing/2014/main" id="{3873790E-3FA6-554D-4885-33199AFCF76A}"/>
              </a:ext>
            </a:extLst>
          </p:cNvPr>
          <p:cNvCxnSpPr>
            <a:cxnSpLocks/>
            <a:stCxn id="12" idx="1"/>
            <a:endCxn id="11" idx="3"/>
          </p:cNvCxnSpPr>
          <p:nvPr/>
        </p:nvCxnSpPr>
        <p:spPr>
          <a:xfrm flipH="1" flipV="1">
            <a:off x="6084677" y="4896473"/>
            <a:ext cx="1105617" cy="1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168D51F-1F7A-FC7B-C79A-9C91EDD5A2CB}"/>
              </a:ext>
            </a:extLst>
          </p:cNvPr>
          <p:cNvSpPr txBox="1"/>
          <p:nvPr/>
        </p:nvSpPr>
        <p:spPr>
          <a:xfrm>
            <a:off x="6651149" y="4631070"/>
            <a:ext cx="795835" cy="307777"/>
          </a:xfrm>
          <a:prstGeom prst="rect">
            <a:avLst/>
          </a:prstGeom>
          <a:noFill/>
        </p:spPr>
        <p:txBody>
          <a:bodyPr wrap="square" rtlCol="0">
            <a:spAutoFit/>
          </a:bodyPr>
          <a:lstStyle/>
          <a:p>
            <a:r>
              <a:rPr lang="en-US" sz="1400" dirty="0"/>
              <a:t>Yes</a:t>
            </a:r>
          </a:p>
        </p:txBody>
      </p:sp>
      <p:cxnSp>
        <p:nvCxnSpPr>
          <p:cNvPr id="26" name="Straight Arrow Connector 25">
            <a:extLst>
              <a:ext uri="{FF2B5EF4-FFF2-40B4-BE49-F238E27FC236}">
                <a16:creationId xmlns:a16="http://schemas.microsoft.com/office/drawing/2014/main" id="{73D8F104-8D7A-4487-7061-582EBEFDD577}"/>
              </a:ext>
            </a:extLst>
          </p:cNvPr>
          <p:cNvCxnSpPr>
            <a:cxnSpLocks/>
            <a:stCxn id="2" idx="4"/>
            <a:endCxn id="7" idx="0"/>
          </p:cNvCxnSpPr>
          <p:nvPr/>
        </p:nvCxnSpPr>
        <p:spPr>
          <a:xfrm flipH="1">
            <a:off x="7783852" y="2400300"/>
            <a:ext cx="1" cy="227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677C1C7-01A7-AF9C-B790-5DD9017F294B}"/>
              </a:ext>
            </a:extLst>
          </p:cNvPr>
          <p:cNvCxnSpPr>
            <a:stCxn id="7" idx="2"/>
            <a:endCxn id="9" idx="0"/>
          </p:cNvCxnSpPr>
          <p:nvPr/>
        </p:nvCxnSpPr>
        <p:spPr>
          <a:xfrm flipH="1">
            <a:off x="7783851" y="3052290"/>
            <a:ext cx="1" cy="164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F9625223-8173-E92C-0462-CFC3086913B2}"/>
              </a:ext>
            </a:extLst>
          </p:cNvPr>
          <p:cNvCxnSpPr>
            <a:cxnSpLocks/>
            <a:stCxn id="9" idx="2"/>
            <a:endCxn id="10" idx="0"/>
          </p:cNvCxnSpPr>
          <p:nvPr/>
        </p:nvCxnSpPr>
        <p:spPr>
          <a:xfrm flipH="1">
            <a:off x="7783850" y="3641271"/>
            <a:ext cx="1" cy="1790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2D58777-B90D-D31B-CD2E-66D100EA5298}"/>
              </a:ext>
            </a:extLst>
          </p:cNvPr>
          <p:cNvCxnSpPr>
            <a:cxnSpLocks/>
            <a:stCxn id="10" idx="2"/>
            <a:endCxn id="12" idx="0"/>
          </p:cNvCxnSpPr>
          <p:nvPr/>
        </p:nvCxnSpPr>
        <p:spPr>
          <a:xfrm flipH="1">
            <a:off x="7783849" y="4244851"/>
            <a:ext cx="1" cy="2859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B50F91C-D1BB-A0BB-F23B-4688A4B2556D}"/>
              </a:ext>
            </a:extLst>
          </p:cNvPr>
          <p:cNvCxnSpPr>
            <a:cxnSpLocks/>
            <a:stCxn id="11" idx="2"/>
            <a:endCxn id="39" idx="0"/>
          </p:cNvCxnSpPr>
          <p:nvPr/>
        </p:nvCxnSpPr>
        <p:spPr>
          <a:xfrm flipH="1">
            <a:off x="5268456" y="5108744"/>
            <a:ext cx="2231" cy="3143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Flowchart: Alternate Process 38">
            <a:extLst>
              <a:ext uri="{FF2B5EF4-FFF2-40B4-BE49-F238E27FC236}">
                <a16:creationId xmlns:a16="http://schemas.microsoft.com/office/drawing/2014/main" id="{F1684C1E-4625-3525-5DD9-A2EE53107F7B}"/>
              </a:ext>
            </a:extLst>
          </p:cNvPr>
          <p:cNvSpPr/>
          <p:nvPr/>
        </p:nvSpPr>
        <p:spPr>
          <a:xfrm>
            <a:off x="4454465" y="542306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a:t>
            </a:r>
            <a:r>
              <a:rPr lang="en-US" sz="1400" dirty="0"/>
              <a:t>()</a:t>
            </a:r>
          </a:p>
        </p:txBody>
      </p:sp>
      <p:sp>
        <p:nvSpPr>
          <p:cNvPr id="41" name="Flowchart: Alternate Process 40">
            <a:extLst>
              <a:ext uri="{FF2B5EF4-FFF2-40B4-BE49-F238E27FC236}">
                <a16:creationId xmlns:a16="http://schemas.microsoft.com/office/drawing/2014/main" id="{0F8C97F8-048E-6255-66CD-15F14CCB149C}"/>
              </a:ext>
            </a:extLst>
          </p:cNvPr>
          <p:cNvSpPr/>
          <p:nvPr/>
        </p:nvSpPr>
        <p:spPr>
          <a:xfrm>
            <a:off x="6376303" y="54295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json_normalize</a:t>
            </a:r>
            <a:r>
              <a:rPr lang="en-US" sz="1400" dirty="0"/>
              <a:t>()</a:t>
            </a:r>
          </a:p>
        </p:txBody>
      </p:sp>
      <p:cxnSp>
        <p:nvCxnSpPr>
          <p:cNvPr id="42" name="Straight Arrow Connector 41">
            <a:extLst>
              <a:ext uri="{FF2B5EF4-FFF2-40B4-BE49-F238E27FC236}">
                <a16:creationId xmlns:a16="http://schemas.microsoft.com/office/drawing/2014/main" id="{1B022241-E155-7065-5805-36C86A13D54C}"/>
              </a:ext>
            </a:extLst>
          </p:cNvPr>
          <p:cNvCxnSpPr>
            <a:cxnSpLocks/>
            <a:stCxn id="39" idx="3"/>
            <a:endCxn id="41" idx="1"/>
          </p:cNvCxnSpPr>
          <p:nvPr/>
        </p:nvCxnSpPr>
        <p:spPr>
          <a:xfrm>
            <a:off x="6082446" y="5635340"/>
            <a:ext cx="293857" cy="6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2582BBE3-7374-C6BA-F596-6933930A094C}"/>
              </a:ext>
            </a:extLst>
          </p:cNvPr>
          <p:cNvCxnSpPr>
            <a:cxnSpLocks/>
            <a:stCxn id="41" idx="3"/>
            <a:endCxn id="49" idx="2"/>
          </p:cNvCxnSpPr>
          <p:nvPr/>
        </p:nvCxnSpPr>
        <p:spPr>
          <a:xfrm>
            <a:off x="8004284" y="5641780"/>
            <a:ext cx="5391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13DA9C44-C237-E3EA-FC15-78B1E1A26F4E}"/>
              </a:ext>
            </a:extLst>
          </p:cNvPr>
          <p:cNvSpPr/>
          <p:nvPr/>
        </p:nvSpPr>
        <p:spPr>
          <a:xfrm>
            <a:off x="8543429" y="5274014"/>
            <a:ext cx="2032363" cy="73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Continue to data cleaning &amp; wrangling</a:t>
            </a:r>
          </a:p>
        </p:txBody>
      </p:sp>
      <p:sp>
        <p:nvSpPr>
          <p:cNvPr id="61" name="Flowchart: Connector 60">
            <a:extLst>
              <a:ext uri="{FF2B5EF4-FFF2-40B4-BE49-F238E27FC236}">
                <a16:creationId xmlns:a16="http://schemas.microsoft.com/office/drawing/2014/main" id="{699B3D91-E73B-51C0-0E1D-506E4E5B61A3}"/>
              </a:ext>
            </a:extLst>
          </p:cNvPr>
          <p:cNvSpPr/>
          <p:nvPr/>
        </p:nvSpPr>
        <p:spPr>
          <a:xfrm>
            <a:off x="9411832" y="2661904"/>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2" name="Flowchart: Connector 61">
            <a:extLst>
              <a:ext uri="{FF2B5EF4-FFF2-40B4-BE49-F238E27FC236}">
                <a16:creationId xmlns:a16="http://schemas.microsoft.com/office/drawing/2014/main" id="{54151ABC-0609-94F0-F5C7-85AE71E90F15}"/>
              </a:ext>
            </a:extLst>
          </p:cNvPr>
          <p:cNvSpPr/>
          <p:nvPr/>
        </p:nvSpPr>
        <p:spPr>
          <a:xfrm>
            <a:off x="9411832" y="3216728"/>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63" name="Flowchart: Connector 62">
            <a:extLst>
              <a:ext uri="{FF2B5EF4-FFF2-40B4-BE49-F238E27FC236}">
                <a16:creationId xmlns:a16="http://schemas.microsoft.com/office/drawing/2014/main" id="{78D67799-D36D-AAD9-49D1-FC7F678D441A}"/>
              </a:ext>
            </a:extLst>
          </p:cNvPr>
          <p:cNvSpPr/>
          <p:nvPr/>
        </p:nvSpPr>
        <p:spPr>
          <a:xfrm>
            <a:off x="9408970" y="4106256"/>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64" name="Flowchart: Connector 63">
            <a:extLst>
              <a:ext uri="{FF2B5EF4-FFF2-40B4-BE49-F238E27FC236}">
                <a16:creationId xmlns:a16="http://schemas.microsoft.com/office/drawing/2014/main" id="{DA666D4F-0A70-2F4E-9EA4-80F1A17A7007}"/>
              </a:ext>
            </a:extLst>
          </p:cNvPr>
          <p:cNvSpPr/>
          <p:nvPr/>
        </p:nvSpPr>
        <p:spPr>
          <a:xfrm>
            <a:off x="5035841" y="4187450"/>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
        <p:nvSpPr>
          <p:cNvPr id="65" name="Flowchart: Connector 64">
            <a:extLst>
              <a:ext uri="{FF2B5EF4-FFF2-40B4-BE49-F238E27FC236}">
                <a16:creationId xmlns:a16="http://schemas.microsoft.com/office/drawing/2014/main" id="{457E6FA9-BFF3-83A0-F070-40729774BD10}"/>
              </a:ext>
            </a:extLst>
          </p:cNvPr>
          <p:cNvSpPr/>
          <p:nvPr/>
        </p:nvSpPr>
        <p:spPr>
          <a:xfrm>
            <a:off x="10666214" y="5444101"/>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67" name="Flowchart: Connector 66">
            <a:extLst>
              <a:ext uri="{FF2B5EF4-FFF2-40B4-BE49-F238E27FC236}">
                <a16:creationId xmlns:a16="http://schemas.microsoft.com/office/drawing/2014/main" id="{6C2F1B73-D186-1EE1-24DC-7D28FD465919}"/>
              </a:ext>
            </a:extLst>
          </p:cNvPr>
          <p:cNvSpPr/>
          <p:nvPr/>
        </p:nvSpPr>
        <p:spPr>
          <a:xfrm>
            <a:off x="5997808" y="5078396"/>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68" name="Flowchart: Connector 67">
            <a:extLst>
              <a:ext uri="{FF2B5EF4-FFF2-40B4-BE49-F238E27FC236}">
                <a16:creationId xmlns:a16="http://schemas.microsoft.com/office/drawing/2014/main" id="{3104B842-218F-71A7-BEFC-05D8F6644E6D}"/>
              </a:ext>
            </a:extLst>
          </p:cNvPr>
          <p:cNvSpPr/>
          <p:nvPr/>
        </p:nvSpPr>
        <p:spPr>
          <a:xfrm>
            <a:off x="8004284" y="5689328"/>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986</TotalTime>
  <Words>1833</Words>
  <Application>Microsoft Office PowerPoint</Application>
  <PresentationFormat>Widescreen</PresentationFormat>
  <Paragraphs>279</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Laura Melissa Argüello Rey</cp:lastModifiedBy>
  <cp:revision>216</cp:revision>
  <dcterms:created xsi:type="dcterms:W3CDTF">2021-04-29T18:58:34Z</dcterms:created>
  <dcterms:modified xsi:type="dcterms:W3CDTF">2023-05-23T22:53:40Z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